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B4602-5AE7-4E27-BB15-88948DA55009}" type="datetimeFigureOut">
              <a:rPr lang="pt-BR" smtClean="0"/>
              <a:t>29/11/2020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90C85-235F-499C-BCB3-96CA76AF27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043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C9E8-4728-4BBD-906A-8C4E200A3409}" type="datetime1">
              <a:rPr lang="pt-BR" smtClean="0"/>
              <a:t>29/11/2020</a:t>
            </a:fld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3230-9C10-4E58-B439-3BA168B117BB}" type="datetime1">
              <a:rPr lang="pt-BR" smtClean="0"/>
              <a:t>29/11/2020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18EA4-4C92-458E-8FDF-0A8B86A5BCD3}" type="datetime1">
              <a:rPr lang="pt-BR" smtClean="0"/>
              <a:t>29/11/2020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F675-7A26-4CCA-BB54-E0C8B32E2B80}" type="datetime1">
              <a:rPr lang="pt-BR" smtClean="0"/>
              <a:t>29/11/2020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ACD7B-C663-49CA-BADF-3B1E35760835}" type="datetime1">
              <a:rPr lang="pt-BR" smtClean="0"/>
              <a:t>29/11/2020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7629C-F07D-493B-89F8-D4AC1C155DC2}" type="datetime1">
              <a:rPr lang="pt-BR" smtClean="0"/>
              <a:t>29/11/2020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FF53-C324-4E06-A57C-FE667F6DDFFA}" type="datetime1">
              <a:rPr lang="pt-BR" smtClean="0"/>
              <a:t>29/11/2020</a:t>
            </a:fld>
            <a:endParaRPr lang="pt-BR"/>
          </a:p>
        </p:txBody>
      </p:sp>
      <p:sp>
        <p:nvSpPr>
          <p:cNvPr id="24" name="Espaço Reservado para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2983-0D26-47CB-BA9C-E59059C184B4}" type="datetime1">
              <a:rPr lang="pt-BR" smtClean="0"/>
              <a:t>29/11/2020</a:t>
            </a:fld>
            <a:endParaRPr lang="pt-BR"/>
          </a:p>
        </p:txBody>
      </p:sp>
      <p:sp>
        <p:nvSpPr>
          <p:cNvPr id="29" name="Espaço Reservado para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4C81-BE70-4F15-960E-CAEDFD20C954}" type="datetime1">
              <a:rPr lang="pt-BR" smtClean="0"/>
              <a:t>29/11/2020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7EB42-F296-4145-B63A-72691CB37979}" type="datetime1">
              <a:rPr lang="pt-BR" smtClean="0"/>
              <a:t>29/11/2020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8BD97-E0CD-447C-AEF0-A86E22E69302}" type="datetime1">
              <a:rPr lang="pt-BR" smtClean="0"/>
              <a:t>29/11/2020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66F2B0C-813C-4D9D-9951-AE2BCFACAC7D}" type="datetime1">
              <a:rPr lang="pt-BR" smtClean="0"/>
              <a:t>29/11/2020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7F8CEBC-3BFC-48C3-BC91-E15540D910D2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u.unisinos.br/602217-a-covid-19-interrompe-a-educacao-de-mais-de-70-dos-jovens" TargetMode="External"/><Relationship Id="rId2" Type="http://schemas.openxmlformats.org/officeDocument/2006/relationships/hyperlink" Target="http://www.ihu.unisinos.br/602251-o-papa-a-desigualdade-social-e-a-degradacao-ambiental-andam-de-maos-dada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hu.unisinos.br/601887-francisco-falara-na-onu-sobre-a-pos-pandemia-e-a-divida-externa-dos-paises-perifericosfrancisco-falara-na-onu-sobre-a-pos-pandemia-e-a-divida-externa-dos-paises-periferico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u.unisinos.br/601819-a-pandemia-economica-sera-de-uma-brutalidade-desconhecida-entrevista-com-ignacio-ramonet" TargetMode="External"/><Relationship Id="rId2" Type="http://schemas.openxmlformats.org/officeDocument/2006/relationships/hyperlink" Target="http://www.ihu.unisinos.br/601757-desigualdade-social-e-a-covid-19-os-adversos-brasis-da-pandemi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hu.unisinos.br/78-noticias/594021-1-dos-mais-ricos-possuem-45-de-toda-a-riqueza-pessoal-global-os-50-mais-pobres-ficam-com-menos-de-1" TargetMode="External"/><Relationship Id="rId4" Type="http://schemas.openxmlformats.org/officeDocument/2006/relationships/hyperlink" Target="http://www.ihu.unisinos.br/601433-a-saude-da-economia-sacrifica-a-saude-dos-corpos-das-minorias-afirma-judith-butl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u.unisinos.br/eventos/559826-uma-economia-para-o-cuidado-da-casa-comum-artigo-de-paolo-foglizzo" TargetMode="External"/><Relationship Id="rId2" Type="http://schemas.openxmlformats.org/officeDocument/2006/relationships/hyperlink" Target="http://www.ihu.unisinos.br/78-noticias/574196-renda-do-1-mais-rico-e-36-vezes-a-da-media-da-metade-mais-pobre-diz-ibg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hu.unisinos.br/602208-aumento-do-nivel-do-mar-pode-elevar-os-lencois-freaticos-interiores" TargetMode="External"/><Relationship Id="rId4" Type="http://schemas.openxmlformats.org/officeDocument/2006/relationships/hyperlink" Target="http://www.ihu.unisinos.br/602156-overshoot-day-crise-pandemica-e-escolhas-responsavei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hu.unisinos.br/186-noticias/noticias-2017/567708-meio-ambiente-e-igualdade-social-artigo-de-alvaro-garcia-liner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u.unisinos.br/601119-piketty-a-desigualdade-no-brasil-e-da-europa-no-seculo-19" TargetMode="External"/><Relationship Id="rId2" Type="http://schemas.openxmlformats.org/officeDocument/2006/relationships/hyperlink" Target="http://www.ihu.unisinos.br/601769-familias-pobres-estao-sujeitas-a-mergulhar-na-extrema-pobreza-o-tempo-todo-entrevista-especial-com-luis-henrique-paiv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u.unisinos.br/599126-nunca-fomos-tao-desiguais" TargetMode="External"/><Relationship Id="rId2" Type="http://schemas.openxmlformats.org/officeDocument/2006/relationships/hyperlink" Target="http://www.ihu.unisinos.br/597814-coronavirus-o-apelo-do-papa-momento-muito-dificil-sejam-generoso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27" y="764704"/>
            <a:ext cx="8539161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8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As estatísticas comprovam algo que já seria mesmo uma evidência: </a:t>
            </a:r>
            <a:r>
              <a:rPr lang="pt-BR" b="1" dirty="0"/>
              <a:t>quanto mais vulnerável a condição de vida, mais vulnerável o SER HUMANO se torna diante de uma agressão ambiental, de uma pandemia.</a:t>
            </a:r>
            <a:endParaRPr lang="pt-BR" dirty="0"/>
          </a:p>
          <a:p>
            <a:r>
              <a:rPr lang="pt-BR" b="1" dirty="0"/>
              <a:t>I-</a:t>
            </a:r>
            <a:r>
              <a:rPr lang="pt-BR" dirty="0"/>
              <a:t> </a:t>
            </a:r>
            <a:r>
              <a:rPr lang="pt-BR" u="sng" dirty="0"/>
              <a:t>Na audiência pública do dia 26 de agosto de 2020, como faz sempre às quartas feiras</a:t>
            </a:r>
            <a:r>
              <a:rPr lang="pt-BR" b="1" u="sng" dirty="0"/>
              <a:t>, o Papa Francisco</a:t>
            </a:r>
            <a:r>
              <a:rPr lang="pt-BR" u="sng" dirty="0"/>
              <a:t> </a:t>
            </a:r>
            <a:r>
              <a:rPr lang="pt-BR" b="1" u="sng" dirty="0"/>
              <a:t>fez uma fala orientadora para todos que estamos submetidos ao ataque do Covid-19.</a:t>
            </a:r>
            <a:r>
              <a:rPr lang="pt-BR" b="1" dirty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05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O Papa foi direto na ferida: “</a:t>
            </a:r>
            <a:r>
              <a:rPr lang="pt-BR" i="1" dirty="0"/>
              <a:t>Este vírus é consequência de uma economia doente. Ela subsiste mediante a exploração das pessoas e da devastação da natureza, coisa que eu mesmo venho insistindo, na contramão da maioria dos analistas das mídias sociais sobre a origem do Covid-19. </a:t>
            </a:r>
            <a:endParaRPr lang="pt-BR" i="1" dirty="0" smtClean="0"/>
          </a:p>
          <a:p>
            <a:r>
              <a:rPr lang="pt-BR" i="1" dirty="0" smtClean="0"/>
              <a:t>Consideram </a:t>
            </a:r>
            <a:r>
              <a:rPr lang="pt-BR" i="1" dirty="0"/>
              <a:t>o vírus em si, como algo isolado que há que se exterminar, sem analisar o contexto em que se insere e por que foi causado: pelo sistema de produção que avança sobre a natureza buscando riqueza e criando injustiça ecológica e  injustiça social planetária.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529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328592"/>
          </a:xfrm>
        </p:spPr>
        <p:txBody>
          <a:bodyPr>
            <a:normAutofit fontScale="85000" lnSpcReduction="10000"/>
          </a:bodyPr>
          <a:lstStyle/>
          <a:p>
            <a:r>
              <a:rPr lang="pt-BR" i="1" dirty="0"/>
              <a:t>É um sistema </a:t>
            </a:r>
            <a:r>
              <a:rPr lang="pt-BR" i="1" dirty="0" err="1"/>
              <a:t>anti-vida</a:t>
            </a:r>
            <a:r>
              <a:rPr lang="pt-BR" i="1" dirty="0"/>
              <a:t>. Ou acabamos com ele ou ele vai acabar com a vida na Terra, incluindo a espécie humana, como vários notáveis do mundo nos advertem, especialmente biólogos e </a:t>
            </a:r>
            <a:r>
              <a:rPr lang="pt-BR" i="1" dirty="0" smtClean="0"/>
              <a:t>ecólogos”.</a:t>
            </a:r>
          </a:p>
          <a:p>
            <a:r>
              <a:rPr lang="pt-BR" dirty="0"/>
              <a:t>“Podemos produzir não para acumular riqueza, mas para ter o suficiente e decente para todos, em harmonia com os ciclos da natureza e com o sentido de solidariedade para com as gerações presentes e futuras”, </a:t>
            </a:r>
            <a:r>
              <a:rPr lang="pt-BR" b="1" dirty="0"/>
              <a:t>sugere o teólogo e ambientalista, Leonardo Boff.</a:t>
            </a:r>
            <a:r>
              <a:rPr lang="pt-BR" dirty="0"/>
              <a:t> </a:t>
            </a:r>
            <a:endParaRPr lang="pt-BR" dirty="0" smtClean="0"/>
          </a:p>
          <a:p>
            <a:r>
              <a:rPr lang="pt-BR" dirty="0" smtClean="0"/>
              <a:t>Para </a:t>
            </a:r>
            <a:r>
              <a:rPr lang="pt-BR" dirty="0"/>
              <a:t>ele, “</a:t>
            </a:r>
            <a:r>
              <a:rPr lang="pt-BR" u="sng" dirty="0"/>
              <a:t>o que está matando não é exatamente o </a:t>
            </a:r>
            <a:r>
              <a:rPr lang="pt-BR" u="sng" dirty="0" err="1"/>
              <a:t>Coronavirus</a:t>
            </a:r>
            <a:r>
              <a:rPr lang="pt-BR" u="sng" dirty="0"/>
              <a:t>, mas sim a baixa imunidade da grande parte da nossa população</a:t>
            </a:r>
            <a:r>
              <a:rPr lang="pt-BR" u="sng" dirty="0" smtClean="0"/>
              <a:t>”!</a:t>
            </a: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153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 fontScale="92500" lnSpcReduction="20000"/>
          </a:bodyPr>
          <a:lstStyle/>
          <a:p>
            <a:r>
              <a:rPr lang="pt-BR" b="1" dirty="0"/>
              <a:t>Em sua fala, prossegue o Papa Francisco</a:t>
            </a:r>
            <a:r>
              <a:rPr lang="pt-BR" b="1" dirty="0" smtClean="0"/>
              <a:t>:</a:t>
            </a:r>
          </a:p>
          <a:p>
            <a:r>
              <a:rPr lang="pt-BR" i="1" dirty="0"/>
              <a:t>A pandemia destacou e agravou </a:t>
            </a:r>
            <a:r>
              <a:rPr lang="pt-BR" i="1" u="sng" dirty="0"/>
              <a:t>problemas sociais</a:t>
            </a:r>
            <a:r>
              <a:rPr lang="pt-BR" i="1" dirty="0"/>
              <a:t>, especialmente a </a:t>
            </a:r>
            <a:r>
              <a:rPr lang="pt-BR" i="1" u="sng" dirty="0">
                <a:hlinkClick r:id="rId2"/>
              </a:rPr>
              <a:t>desigualdade</a:t>
            </a:r>
            <a:r>
              <a:rPr lang="pt-BR" i="1" dirty="0"/>
              <a:t>. </a:t>
            </a:r>
            <a:endParaRPr lang="pt-BR" i="1" dirty="0" smtClean="0"/>
          </a:p>
          <a:p>
            <a:r>
              <a:rPr lang="pt-BR" i="1" dirty="0" smtClean="0"/>
              <a:t>Alguns </a:t>
            </a:r>
            <a:r>
              <a:rPr lang="pt-BR" i="1" dirty="0"/>
              <a:t>podem trabalhar em casa, enquanto para muitos outros isso é impossível. Algumas crianças, apesar das dificuldades, podem continuar recebendo uma educação escolar, enquanto para muitas outras foi </a:t>
            </a:r>
            <a:r>
              <a:rPr lang="pt-BR" i="1" u="sng" dirty="0">
                <a:hlinkClick r:id="rId3"/>
              </a:rPr>
              <a:t>interrompida abruptamente</a:t>
            </a:r>
            <a:r>
              <a:rPr lang="pt-BR" i="1" dirty="0"/>
              <a:t>. </a:t>
            </a:r>
            <a:endParaRPr lang="pt-BR" i="1" dirty="0" smtClean="0"/>
          </a:p>
          <a:p>
            <a:r>
              <a:rPr lang="pt-BR" i="1" dirty="0" smtClean="0"/>
              <a:t>Algumas </a:t>
            </a:r>
            <a:r>
              <a:rPr lang="pt-BR" i="1" dirty="0"/>
              <a:t>nações poderosas podem emitir dinheiro para enfrentar a emergência, enquanto para outras isso significaria </a:t>
            </a:r>
            <a:r>
              <a:rPr lang="pt-BR" i="1" u="sng" dirty="0">
                <a:hlinkClick r:id="rId4"/>
              </a:rPr>
              <a:t>hipotecar o futuro</a:t>
            </a:r>
            <a:r>
              <a:rPr lang="pt-BR" i="1" dirty="0"/>
              <a:t>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76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 fontScale="92500" lnSpcReduction="10000"/>
          </a:bodyPr>
          <a:lstStyle/>
          <a:p>
            <a:r>
              <a:rPr lang="pt-BR" i="1" dirty="0"/>
              <a:t>Esses sintomas de </a:t>
            </a:r>
            <a:r>
              <a:rPr lang="pt-BR" i="1" u="sng" dirty="0">
                <a:hlinkClick r:id="rId2"/>
              </a:rPr>
              <a:t>desigualdade</a:t>
            </a:r>
            <a:r>
              <a:rPr lang="pt-BR" i="1" dirty="0"/>
              <a:t> revelam uma </a:t>
            </a:r>
            <a:r>
              <a:rPr lang="pt-BR" i="1" u="sng" dirty="0"/>
              <a:t>doença social; </a:t>
            </a:r>
            <a:r>
              <a:rPr lang="pt-BR" i="1" u="sng"/>
              <a:t>é </a:t>
            </a:r>
            <a:r>
              <a:rPr lang="pt-BR" i="1" u="sng" smtClean="0"/>
              <a:t>um</a:t>
            </a:r>
            <a:r>
              <a:rPr lang="pt-BR" i="1" u="sng" dirty="0"/>
              <a:t> vírus que vem de uma </a:t>
            </a:r>
            <a:r>
              <a:rPr lang="pt-BR" i="1" u="sng" dirty="0">
                <a:hlinkClick r:id="rId3"/>
              </a:rPr>
              <a:t>economia doente</a:t>
            </a:r>
            <a:r>
              <a:rPr lang="pt-BR" i="1" dirty="0"/>
              <a:t>. </a:t>
            </a:r>
            <a:endParaRPr lang="pt-BR" i="1" dirty="0" smtClean="0"/>
          </a:p>
          <a:p>
            <a:r>
              <a:rPr lang="pt-BR" i="1" dirty="0" smtClean="0"/>
              <a:t>Precisamos </a:t>
            </a:r>
            <a:r>
              <a:rPr lang="pt-BR" i="1" dirty="0"/>
              <a:t>dizer isso, simplesmente: </a:t>
            </a:r>
            <a:r>
              <a:rPr lang="pt-BR" i="1" u="sng" dirty="0"/>
              <a:t>a economia está doente</a:t>
            </a:r>
            <a:r>
              <a:rPr lang="pt-BR" i="1" dirty="0"/>
              <a:t>. Ela ficou doente. É o fruto de um crescimento econômico injusto – essa é a doença: o fruto de um </a:t>
            </a:r>
            <a:r>
              <a:rPr lang="pt-BR" i="1" u="sng" dirty="0">
                <a:hlinkClick r:id="rId4"/>
              </a:rPr>
              <a:t>crescimento econômico injusto</a:t>
            </a:r>
            <a:r>
              <a:rPr lang="pt-BR" i="1" dirty="0"/>
              <a:t> – que ignora os valores humanos fundamentais. </a:t>
            </a:r>
            <a:endParaRPr lang="pt-BR" i="1" dirty="0" smtClean="0"/>
          </a:p>
          <a:p>
            <a:r>
              <a:rPr lang="pt-BR" i="1" dirty="0" smtClean="0"/>
              <a:t>No </a:t>
            </a:r>
            <a:r>
              <a:rPr lang="pt-BR" i="1" dirty="0"/>
              <a:t>mundo de hoje, </a:t>
            </a:r>
            <a:r>
              <a:rPr lang="pt-BR" i="1" u="sng" dirty="0">
                <a:hlinkClick r:id="rId5"/>
              </a:rPr>
              <a:t>poucos riquíssimos possuem mais do que o resto da humanidade</a:t>
            </a:r>
            <a:r>
              <a:rPr lang="pt-BR" i="1" dirty="0"/>
              <a:t>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82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 fontScale="85000" lnSpcReduction="10000"/>
          </a:bodyPr>
          <a:lstStyle/>
          <a:p>
            <a:r>
              <a:rPr lang="pt-BR" i="1" dirty="0"/>
              <a:t>Repito isso porque nos fará pensar: uns </a:t>
            </a:r>
            <a:r>
              <a:rPr lang="pt-BR" i="1" u="sng" dirty="0">
                <a:hlinkClick r:id="rId2"/>
              </a:rPr>
              <a:t>poucos muito ricos</a:t>
            </a:r>
            <a:r>
              <a:rPr lang="pt-BR" i="1" dirty="0"/>
              <a:t>, um pequeno grupo, possuem mais que o resto da humanidade. Isso é estatística pura. É uma injustiça que clama ao céu! </a:t>
            </a:r>
            <a:endParaRPr lang="pt-BR" i="1" dirty="0" smtClean="0"/>
          </a:p>
          <a:p>
            <a:r>
              <a:rPr lang="pt-BR" i="1" dirty="0" smtClean="0"/>
              <a:t>Ao </a:t>
            </a:r>
            <a:r>
              <a:rPr lang="pt-BR" i="1" dirty="0"/>
              <a:t>mesmo tempo, esse modelo econômico é indiferente aos danos infligidos à </a:t>
            </a:r>
            <a:r>
              <a:rPr lang="pt-BR" i="1" u="sng" dirty="0">
                <a:hlinkClick r:id="rId3"/>
              </a:rPr>
              <a:t>casa comum</a:t>
            </a:r>
            <a:r>
              <a:rPr lang="pt-BR" i="1" dirty="0"/>
              <a:t>. Não cuida da casa comum. </a:t>
            </a:r>
            <a:endParaRPr lang="pt-BR" i="1" dirty="0" smtClean="0"/>
          </a:p>
          <a:p>
            <a:r>
              <a:rPr lang="pt-BR" i="1" dirty="0" smtClean="0"/>
              <a:t>Estamos </a:t>
            </a:r>
            <a:r>
              <a:rPr lang="pt-BR" i="1" dirty="0"/>
              <a:t>perto de ultrapassar muitos dos </a:t>
            </a:r>
            <a:r>
              <a:rPr lang="pt-BR" i="1" u="sng" dirty="0">
                <a:hlinkClick r:id="rId4"/>
              </a:rPr>
              <a:t>limites</a:t>
            </a:r>
            <a:r>
              <a:rPr lang="pt-BR" i="1" dirty="0"/>
              <a:t> de nosso maravilhoso planeta, com consequências graves e irreversíveis: da perda da biodiversidade e das mudanças climáticas à </a:t>
            </a:r>
            <a:r>
              <a:rPr lang="pt-BR" i="1" u="sng" dirty="0">
                <a:hlinkClick r:id="rId5"/>
              </a:rPr>
              <a:t>elevação do nível do mar</a:t>
            </a:r>
            <a:r>
              <a:rPr lang="pt-BR" i="1" dirty="0"/>
              <a:t> e à destruição das florestas tropicais.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132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 fontScale="92500"/>
          </a:bodyPr>
          <a:lstStyle/>
          <a:p>
            <a:pPr fontAlgn="base"/>
            <a:r>
              <a:rPr lang="pt-BR" i="1" dirty="0"/>
              <a:t>A </a:t>
            </a:r>
            <a:r>
              <a:rPr lang="pt-BR" i="1" u="sng" dirty="0">
                <a:hlinkClick r:id="rId2"/>
              </a:rPr>
              <a:t>desigualdade social e degradação ambiental</a:t>
            </a:r>
            <a:r>
              <a:rPr lang="pt-BR" i="1" dirty="0"/>
              <a:t> caminham juntas e têm a mesma raiz (cf. Enc. </a:t>
            </a:r>
            <a:r>
              <a:rPr lang="pt-BR" i="1" dirty="0" err="1"/>
              <a:t>Laudato</a:t>
            </a:r>
            <a:r>
              <a:rPr lang="pt-BR" i="1" dirty="0"/>
              <a:t> Si’, 101): </a:t>
            </a:r>
            <a:endParaRPr lang="pt-BR" i="1" dirty="0" smtClean="0"/>
          </a:p>
          <a:p>
            <a:pPr fontAlgn="base"/>
            <a:r>
              <a:rPr lang="pt-BR" i="1" dirty="0" smtClean="0"/>
              <a:t>aquela </a:t>
            </a:r>
            <a:r>
              <a:rPr lang="pt-BR" i="1" dirty="0"/>
              <a:t>do pecado de querer possuir, de querer dominar irmãos e irmãs, de querer possuir e dominar a natureza e o próprio Deus. </a:t>
            </a:r>
            <a:endParaRPr lang="pt-BR" i="1" dirty="0" smtClean="0"/>
          </a:p>
          <a:p>
            <a:pPr fontAlgn="base"/>
            <a:r>
              <a:rPr lang="pt-BR" i="1" dirty="0" smtClean="0"/>
              <a:t>Mas </a:t>
            </a:r>
            <a:r>
              <a:rPr lang="pt-BR" i="1" dirty="0"/>
              <a:t>esse não é o desígnio da criação</a:t>
            </a:r>
            <a:r>
              <a:rPr lang="pt-BR" i="1" dirty="0" smtClean="0"/>
              <a:t>. “</a:t>
            </a:r>
            <a:r>
              <a:rPr lang="pt-BR" i="1" dirty="0"/>
              <a:t>No início, Deus confiou a terra e os seus recursos à gestão comum da humanidade, para cuidar dela”.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464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 fontScale="92500" lnSpcReduction="20000"/>
          </a:bodyPr>
          <a:lstStyle/>
          <a:p>
            <a:r>
              <a:rPr lang="pt-BR" b="1" dirty="0"/>
              <a:t>II-</a:t>
            </a:r>
            <a:r>
              <a:rPr lang="pt-BR" dirty="0"/>
              <a:t> </a:t>
            </a:r>
            <a:r>
              <a:rPr lang="pt-BR" b="1" dirty="0"/>
              <a:t>NOSSA HISTÓRIA RSCM</a:t>
            </a:r>
            <a:r>
              <a:rPr lang="pt-BR" dirty="0"/>
              <a:t> nos mostra que este desafio não é exclusivo dos nossos tempos hoje. Temos registros disso nos livros das nossas origens, especificamente na França dos séculos XVIII e XIX, ambiente em que viveram nossos Fundadores, suas famílias e as nossas primeiras Comunidades e Obras RSCM</a:t>
            </a:r>
            <a:r>
              <a:rPr lang="pt-BR" dirty="0" smtClean="0"/>
              <a:t>.</a:t>
            </a:r>
          </a:p>
          <a:p>
            <a:r>
              <a:rPr lang="pt-BR" b="1" dirty="0"/>
              <a:t>As palavras seguintes, do Papa Francisco, são uma introdução perfeita e inspiradora, para melhor compreendermos a posição vivida pelo Pe. </a:t>
            </a:r>
            <a:r>
              <a:rPr lang="pt-BR" b="1" dirty="0" err="1"/>
              <a:t>Gailhac</a:t>
            </a:r>
            <a:r>
              <a:rPr lang="pt-BR" b="1" dirty="0"/>
              <a:t>, e o “ímpeto” fundador das nossas Primeiras Comunidades RSCM: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825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 fontScale="77500" lnSpcReduction="20000"/>
          </a:bodyPr>
          <a:lstStyle/>
          <a:p>
            <a:r>
              <a:rPr lang="pt-BR" i="1" dirty="0"/>
              <a:t>“Quando a obsessão em possuir e dominar </a:t>
            </a:r>
            <a:r>
              <a:rPr lang="pt-BR" i="1" u="sng" dirty="0">
                <a:hlinkClick r:id="rId2"/>
              </a:rPr>
              <a:t>exclui milhões de pessoas</a:t>
            </a:r>
            <a:r>
              <a:rPr lang="pt-BR" i="1" dirty="0"/>
              <a:t> dos bens primários; </a:t>
            </a:r>
            <a:endParaRPr lang="pt-BR" i="1" dirty="0" smtClean="0"/>
          </a:p>
          <a:p>
            <a:r>
              <a:rPr lang="pt-BR" i="1" dirty="0" smtClean="0"/>
              <a:t>quando </a:t>
            </a:r>
            <a:r>
              <a:rPr lang="pt-BR" i="1" dirty="0"/>
              <a:t>a </a:t>
            </a:r>
            <a:r>
              <a:rPr lang="pt-BR" i="1" u="sng" dirty="0">
                <a:hlinkClick r:id="rId3"/>
              </a:rPr>
              <a:t>desigualdade</a:t>
            </a:r>
            <a:r>
              <a:rPr lang="pt-BR" i="1" dirty="0"/>
              <a:t> econômica e tecnológica é tal que dilacera o tecido social; e quando a dependência de um progresso material ilimitado ameaça a casa comum, então não podemos ficar parados, apenas olhando. Não, isso é desolador. </a:t>
            </a:r>
            <a:endParaRPr lang="pt-BR" i="1" dirty="0" smtClean="0"/>
          </a:p>
          <a:p>
            <a:r>
              <a:rPr lang="pt-BR" i="1" dirty="0" smtClean="0"/>
              <a:t>Não </a:t>
            </a:r>
            <a:r>
              <a:rPr lang="pt-BR" i="1" dirty="0"/>
              <a:t>podemos ficar parados e assistir! Com o olhar fixo em Jesus (cf. </a:t>
            </a:r>
            <a:r>
              <a:rPr lang="pt-BR" i="1" dirty="0" err="1"/>
              <a:t>Hb</a:t>
            </a:r>
            <a:r>
              <a:rPr lang="pt-BR" i="1" dirty="0"/>
              <a:t> 12, 2) e com a certeza de que o seu amor opera através da comunidade dos seus discípulos, devemos todos agir juntos, na esperança de gerar algo diferente e melhor. </a:t>
            </a:r>
            <a:r>
              <a:rPr lang="pt-BR" i="1" dirty="0" smtClean="0"/>
              <a:t>A</a:t>
            </a:r>
            <a:r>
              <a:rPr lang="pt-BR" i="1" dirty="0"/>
              <a:t> esperança cristã, enraizada em Deus, é a nossa âncora. Sustenta a vontade de compartilhar, fortalecendo nossa missão como discípulos de Cristo, que compartilhou tudo conosco</a:t>
            </a:r>
            <a:r>
              <a:rPr lang="pt-BR" i="1" dirty="0" smtClean="0"/>
              <a:t>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626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>
            <a:normAutofit fontScale="92500" lnSpcReduction="20000"/>
          </a:bodyPr>
          <a:lstStyle/>
          <a:p>
            <a:r>
              <a:rPr lang="pt-BR" i="1" dirty="0"/>
              <a:t>E isso foi compreendido pelas primeiras comunidades cristãs, que, como nós, </a:t>
            </a:r>
            <a:r>
              <a:rPr lang="pt-BR" i="1" u="sng" dirty="0">
                <a:hlinkClick r:id="rId2"/>
              </a:rPr>
              <a:t>viveram tempos difíceis</a:t>
            </a:r>
            <a:r>
              <a:rPr lang="pt-BR" i="1" dirty="0"/>
              <a:t>. Conscientes de formar um só coração e uma só alma, eles colocavam todos os seus bens em comum, dando testemunho da graça abundante de Cristo para com eles </a:t>
            </a:r>
            <a:endParaRPr lang="pt-BR" i="1" dirty="0" smtClean="0"/>
          </a:p>
          <a:p>
            <a:pPr algn="r"/>
            <a:r>
              <a:rPr lang="pt-BR" i="1" dirty="0" smtClean="0"/>
              <a:t>(</a:t>
            </a:r>
            <a:r>
              <a:rPr lang="pt-BR" i="1" dirty="0"/>
              <a:t>cf. At 4, 32-35</a:t>
            </a:r>
            <a:r>
              <a:rPr lang="pt-BR" i="1" dirty="0" smtClean="0"/>
              <a:t>).</a:t>
            </a:r>
          </a:p>
          <a:p>
            <a:r>
              <a:rPr lang="pt-BR" i="1" dirty="0" smtClean="0"/>
              <a:t>Estamos </a:t>
            </a:r>
            <a:r>
              <a:rPr lang="pt-BR" i="1" dirty="0"/>
              <a:t>passando por uma crise. A pandemia colocou todos nós em crise.</a:t>
            </a:r>
            <a:endParaRPr lang="pt-BR" dirty="0"/>
          </a:p>
          <a:p>
            <a:r>
              <a:rPr lang="pt-BR" i="1" u="sng" dirty="0"/>
              <a:t>Mas lembrem-se: não se pode sair de uma crise </a:t>
            </a:r>
            <a:r>
              <a:rPr lang="pt-BR" i="1" u="sng" dirty="0">
                <a:hlinkClick r:id="rId3"/>
              </a:rPr>
              <a:t>iguais</a:t>
            </a:r>
            <a:r>
              <a:rPr lang="pt-BR" i="1" u="sng" dirty="0"/>
              <a:t>, saímos melhores ou saímos piores. Essa é nossa opção”</a:t>
            </a:r>
            <a:r>
              <a:rPr lang="pt-BR" i="1" dirty="0"/>
              <a:t> </a:t>
            </a:r>
            <a:r>
              <a:rPr lang="pt-BR" dirty="0"/>
              <a:t> (Papa Francisco).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016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27584"/>
          </a:xfrm>
        </p:spPr>
        <p:txBody>
          <a:bodyPr>
            <a:noAutofit/>
          </a:bodyPr>
          <a:lstStyle/>
          <a:p>
            <a:pPr algn="r"/>
            <a:r>
              <a:rPr lang="pt-BR" sz="2800" b="1" dirty="0" smtClean="0">
                <a:effectLst/>
              </a:rPr>
              <a:t/>
            </a:r>
            <a:br>
              <a:rPr lang="pt-BR" sz="2800" b="1" dirty="0" smtClean="0">
                <a:effectLst/>
              </a:rPr>
            </a:br>
            <a:r>
              <a:rPr lang="pt-BR" sz="2800" b="1" dirty="0" smtClean="0">
                <a:effectLst/>
              </a:rPr>
              <a:t>1. </a:t>
            </a:r>
            <a:r>
              <a:rPr lang="pt-BR" sz="2800" b="1" dirty="0">
                <a:effectLst/>
              </a:rPr>
              <a:t>UMA </a:t>
            </a:r>
            <a:r>
              <a:rPr lang="pt-BR" sz="2800" b="1" dirty="0" smtClean="0">
                <a:effectLst/>
              </a:rPr>
              <a:t>CAMINHADA NA FÉ E NO TEMPO-	</a:t>
            </a:r>
            <a:br>
              <a:rPr lang="pt-BR" sz="2800" b="1" dirty="0" smtClean="0">
                <a:effectLst/>
              </a:rPr>
            </a:br>
            <a:r>
              <a:rPr lang="pt-BR" sz="2800" b="1" dirty="0" smtClean="0">
                <a:effectLst/>
              </a:rPr>
              <a:t>VOL. I- Cap.1- Jean </a:t>
            </a:r>
            <a:r>
              <a:rPr lang="pt-BR" sz="2800" b="1" dirty="0" err="1" smtClean="0">
                <a:effectLst/>
              </a:rPr>
              <a:t>Gailhac</a:t>
            </a:r>
            <a:r>
              <a:rPr lang="pt-BR" sz="2800" b="1" dirty="0" smtClean="0">
                <a:effectLst/>
              </a:rPr>
              <a:t>	 </a:t>
            </a:r>
            <a:r>
              <a:rPr lang="pt-BR" sz="2800" dirty="0">
                <a:effectLst/>
              </a:rPr>
              <a:t/>
            </a:r>
            <a:br>
              <a:rPr lang="pt-BR" sz="2800" dirty="0">
                <a:effectLst/>
              </a:rPr>
            </a:b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b="1" dirty="0"/>
              <a:t>Capelão do Hospital</a:t>
            </a:r>
            <a:r>
              <a:rPr lang="pt-BR" dirty="0"/>
              <a:t> </a:t>
            </a:r>
            <a:r>
              <a:rPr lang="pt-BR" b="1" dirty="0"/>
              <a:t>Central de </a:t>
            </a:r>
            <a:r>
              <a:rPr lang="pt-BR" b="1" dirty="0" err="1"/>
              <a:t>Béziers</a:t>
            </a:r>
            <a:r>
              <a:rPr lang="pt-BR" b="1" dirty="0"/>
              <a:t> </a:t>
            </a:r>
            <a:r>
              <a:rPr lang="pt-BR" dirty="0"/>
              <a:t>- A nomeação oficial para a </a:t>
            </a:r>
            <a:r>
              <a:rPr lang="pt-BR" dirty="0" err="1"/>
              <a:t>capelania</a:t>
            </a:r>
            <a:r>
              <a:rPr lang="pt-BR" dirty="0"/>
              <a:t> do hospital é datada de 12 de Setembro de 1828 e tem o seguinte teor: </a:t>
            </a:r>
            <a:endParaRPr lang="pt-BR" dirty="0" smtClean="0"/>
          </a:p>
          <a:p>
            <a:r>
              <a:rPr lang="pt-BR" dirty="0" smtClean="0"/>
              <a:t>"</a:t>
            </a:r>
            <a:r>
              <a:rPr lang="pt-BR" dirty="0"/>
              <a:t>Nós o nomeamos capelão do Hospital militar da cidade de </a:t>
            </a:r>
            <a:r>
              <a:rPr lang="pt-BR" dirty="0" err="1"/>
              <a:t>Béziers</a:t>
            </a:r>
            <a:r>
              <a:rPr lang="pt-BR" dirty="0"/>
              <a:t> e nós lhe demos e damos todos os poderes necessários para realizar as funções ligadas a este lugar". </a:t>
            </a:r>
            <a:endParaRPr lang="pt-BR" dirty="0" smtClean="0"/>
          </a:p>
          <a:p>
            <a:r>
              <a:rPr lang="pt-BR" dirty="0" smtClean="0"/>
              <a:t>A </a:t>
            </a:r>
            <a:r>
              <a:rPr lang="pt-BR" dirty="0"/>
              <a:t>partir desta data, Jean </a:t>
            </a:r>
            <a:r>
              <a:rPr lang="pt-BR" dirty="0" err="1"/>
              <a:t>Gailhac</a:t>
            </a:r>
            <a:r>
              <a:rPr lang="pt-BR" dirty="0"/>
              <a:t> é definitivamente capelão do hospital, com plenos poderes para realizar a sua missão.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70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692696"/>
            <a:ext cx="8686800" cy="5688632"/>
          </a:xfrm>
        </p:spPr>
        <p:txBody>
          <a:bodyPr>
            <a:normAutofit/>
          </a:bodyPr>
          <a:lstStyle/>
          <a:p>
            <a:pPr lvl="3"/>
            <a:r>
              <a:rPr lang="pt-BR" dirty="0" smtClean="0"/>
              <a:t>... </a:t>
            </a:r>
            <a:r>
              <a:rPr lang="pt-BR" sz="2400" dirty="0"/>
              <a:t>O zelo que punha no cumprimento do dever é tão grande que, em novembro de 1829, recebe uma advertência do Padre </a:t>
            </a:r>
            <a:r>
              <a:rPr lang="pt-BR" sz="2400" dirty="0" err="1"/>
              <a:t>Bastet</a:t>
            </a:r>
            <a:r>
              <a:rPr lang="pt-BR" sz="2400" dirty="0"/>
              <a:t> - "Tome cuidado em não trabalhar tanto, (ilegível) levantando-se de noite sem necessidade. Dentro de alguns anos, sentirá que fez demasiado". </a:t>
            </a:r>
            <a:endParaRPr lang="pt-BR" sz="2400" dirty="0" smtClean="0"/>
          </a:p>
          <a:p>
            <a:pPr marL="442913" lvl="3" indent="0">
              <a:buNone/>
            </a:pPr>
            <a:endParaRPr lang="pt-BR" sz="2400" u="sng" dirty="0" smtClean="0"/>
          </a:p>
          <a:p>
            <a:pPr marL="442913" lvl="3" indent="0"/>
            <a:r>
              <a:rPr lang="pt-BR" sz="2400" u="sng" dirty="0" smtClean="0"/>
              <a:t>... </a:t>
            </a:r>
            <a:r>
              <a:rPr lang="pt-BR" sz="2400" u="sng" dirty="0"/>
              <a:t>Em 1832, a cólera se alastra pela cidade e aumenta o número de doentes no hospital. Jean </a:t>
            </a:r>
            <a:r>
              <a:rPr lang="pt-BR" sz="2400" u="sng" dirty="0" err="1"/>
              <a:t>Gailhac</a:t>
            </a:r>
            <a:r>
              <a:rPr lang="pt-BR" sz="2400" u="sng" dirty="0"/>
              <a:t> não tem um minuto de repouso e acaba por apanhar uma </a:t>
            </a:r>
            <a:r>
              <a:rPr lang="pt-BR" sz="2400" u="sng" dirty="0" smtClean="0"/>
              <a:t>pleurisia.</a:t>
            </a:r>
          </a:p>
          <a:p>
            <a:pPr marL="442913" lvl="3" indent="0"/>
            <a:endParaRPr lang="pt-BR" sz="2400" dirty="0" smtClean="0"/>
          </a:p>
          <a:p>
            <a:pPr marL="442913" lvl="3" indent="0"/>
            <a:r>
              <a:rPr lang="pt-BR" sz="2400" dirty="0" smtClean="0"/>
              <a:t>Apesar </a:t>
            </a:r>
            <a:r>
              <a:rPr lang="pt-BR" sz="2400" dirty="0"/>
              <a:t>das rigorosas prescrições médicas, não se deixa abater pela doença. Pouco depois, está de novo ao serviço no hospital.</a:t>
            </a:r>
          </a:p>
          <a:p>
            <a:pPr lvl="3"/>
            <a:endParaRPr lang="pt-BR" sz="24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13</a:t>
            </a:fld>
            <a:endParaRPr lang="pt-BR"/>
          </a:p>
        </p:txBody>
      </p:sp>
      <p:pic>
        <p:nvPicPr>
          <p:cNvPr id="6" name="Imagem 5" descr="Nossa História - Religious of the Sacred Heart of Mar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1449746" cy="2543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462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620688"/>
            <a:ext cx="8686800" cy="5832648"/>
          </a:xfrm>
        </p:spPr>
        <p:txBody>
          <a:bodyPr>
            <a:noAutofit/>
          </a:bodyPr>
          <a:lstStyle/>
          <a:p>
            <a:r>
              <a:rPr lang="pt-BR" sz="2400" u="sng" dirty="0"/>
              <a:t>Entre as doenças que apareciam no hospital, contava-se as que eram consequência da prostituição</a:t>
            </a:r>
            <a:r>
              <a:rPr lang="pt-BR" sz="2400" dirty="0"/>
              <a:t>. </a:t>
            </a:r>
            <a:endParaRPr lang="pt-BR" sz="2400" dirty="0" smtClean="0"/>
          </a:p>
          <a:p>
            <a:r>
              <a:rPr lang="pt-BR" sz="2400" dirty="0" smtClean="0"/>
              <a:t>Com </a:t>
            </a:r>
            <a:r>
              <a:rPr lang="pt-BR" sz="2400" dirty="0"/>
              <a:t>o fim de se tratarem, muitas jovens eram ali internadas numa sala especial. Jean </a:t>
            </a:r>
            <a:r>
              <a:rPr lang="pt-BR" sz="2400" dirty="0" err="1"/>
              <a:t>Gailhac</a:t>
            </a:r>
            <a:r>
              <a:rPr lang="pt-BR" sz="2400" dirty="0"/>
              <a:t> entra em contato com estas moças, sensibiliza-se com a situação degradante em que vivem, assiste-as espiritualmente e, enquanto ali permanecem, consegue que algumas desejem uma vida diferente e até recebam os sacramentos. </a:t>
            </a:r>
            <a:endParaRPr lang="pt-BR" sz="2400" dirty="0" smtClean="0"/>
          </a:p>
          <a:p>
            <a:r>
              <a:rPr lang="pt-BR" sz="2400" dirty="0" smtClean="0"/>
              <a:t>Mas</a:t>
            </a:r>
            <a:r>
              <a:rPr lang="pt-BR" sz="2400" dirty="0"/>
              <a:t>, uma vez curadas e regressando ao seu ambiente, não são perseverantes na mudança de </a:t>
            </a:r>
            <a:r>
              <a:rPr lang="pt-BR" sz="2400" dirty="0" smtClean="0"/>
              <a:t>vida... </a:t>
            </a:r>
            <a:r>
              <a:rPr lang="pt-BR" sz="2400" dirty="0"/>
              <a:t>Estes retrocessos na regeneração mostravam a </a:t>
            </a:r>
            <a:r>
              <a:rPr lang="pt-BR" sz="2400" dirty="0" err="1"/>
              <a:t>Gailhac</a:t>
            </a:r>
            <a:r>
              <a:rPr lang="pt-BR" sz="2400" dirty="0"/>
              <a:t> que não bastava a assistência no hospital. Enchia-se de compaixão por aquelas mulheres, vítimas do contexto </a:t>
            </a:r>
            <a:r>
              <a:rPr lang="pt-BR" sz="2400" dirty="0" smtClean="0"/>
              <a:t>social</a:t>
            </a:r>
            <a:r>
              <a:rPr lang="pt-BR" sz="2400" u="sng" dirty="0" smtClean="0"/>
              <a:t>.</a:t>
            </a:r>
          </a:p>
          <a:p>
            <a:r>
              <a:rPr lang="pt-BR" sz="2400" b="1" dirty="0"/>
              <a:t>Era preciso ir mais longe e encontrar um processo mais duradouro. </a:t>
            </a:r>
            <a:r>
              <a:rPr lang="pt-BR" sz="2400" dirty="0"/>
              <a:t>...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961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effectLst/>
              </a:rPr>
              <a:t>III- PARA ALÉM DE NÓS, RSCM...</a:t>
            </a:r>
            <a:br>
              <a:rPr lang="pt-BR" dirty="0">
                <a:effectLst/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b="1" dirty="0"/>
              <a:t>CÓLERA - Em 1849</a:t>
            </a:r>
            <a:r>
              <a:rPr lang="pt-BR" dirty="0"/>
              <a:t>, um segundo grande surto ocorreu na França ... </a:t>
            </a:r>
          </a:p>
          <a:p>
            <a:r>
              <a:rPr lang="pt-BR" b="1" dirty="0"/>
              <a:t>O cólera</a:t>
            </a:r>
            <a:r>
              <a:rPr lang="pt-BR" dirty="0"/>
              <a:t> atingiu a Irlanda em 1849 e matou muitos dos sobreviventes da fome irlandesa, já enfraquecidos pela </a:t>
            </a:r>
            <a:r>
              <a:rPr lang="pt-BR" b="1" dirty="0"/>
              <a:t>fome </a:t>
            </a:r>
            <a:r>
              <a:rPr lang="pt-BR" dirty="0"/>
              <a:t>e pela </a:t>
            </a:r>
            <a:r>
              <a:rPr lang="pt-BR" b="1" dirty="0"/>
              <a:t>febre</a:t>
            </a:r>
            <a:r>
              <a:rPr lang="pt-BR" dirty="0"/>
              <a:t>. Em 1849</a:t>
            </a:r>
            <a:r>
              <a:rPr lang="pt-BR" b="1" dirty="0"/>
              <a:t>, o cólera ceifou 5.308 vidas</a:t>
            </a:r>
            <a:r>
              <a:rPr lang="pt-BR" dirty="0"/>
              <a:t> na maior cidade portuária de Liverpool, Inglaterra, um ponto de embarque para imigrantes na América do Norte, </a:t>
            </a:r>
            <a:r>
              <a:rPr lang="pt-BR" b="1" dirty="0"/>
              <a:t>e 1.834</a:t>
            </a:r>
            <a:r>
              <a:rPr lang="pt-BR" dirty="0"/>
              <a:t> em Hull, Inglaterra. [11] </a:t>
            </a:r>
          </a:p>
          <a:p>
            <a:r>
              <a:rPr lang="pt-BR" b="1" dirty="0"/>
              <a:t>Em 1849, um segundo grande surto </a:t>
            </a:r>
            <a:r>
              <a:rPr lang="pt-BR" dirty="0"/>
              <a:t>ocorreu em Paris. </a:t>
            </a:r>
          </a:p>
          <a:p>
            <a:endParaRPr lang="pt-BR" dirty="0"/>
          </a:p>
          <a:p>
            <a:r>
              <a:rPr lang="pt-BR" dirty="0"/>
              <a:t>Em apenas alguns meses, </a:t>
            </a:r>
            <a:r>
              <a:rPr lang="pt-BR" u="sng" dirty="0"/>
              <a:t>a doença matou 20.000 parisienses e mais de 100.000 pessoas em todo o país.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470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/>
              <a:t>1852 – 1859 - Terceira pandemia de cólera:</a:t>
            </a:r>
            <a:endParaRPr lang="pt-BR" dirty="0"/>
          </a:p>
          <a:p>
            <a:r>
              <a:rPr lang="pt-BR" u="sng" dirty="0"/>
              <a:t>Muito parecido com o COVID-19 hoje, o cólera exacerbou a desigualdade econômica e social</a:t>
            </a:r>
            <a:r>
              <a:rPr lang="pt-BR" dirty="0" smtClean="0"/>
              <a:t>.</a:t>
            </a:r>
          </a:p>
          <a:p>
            <a:r>
              <a:rPr lang="pt-BR" dirty="0" smtClean="0"/>
              <a:t> </a:t>
            </a:r>
            <a:r>
              <a:rPr lang="pt-BR" b="1" dirty="0"/>
              <a:t>No início da </a:t>
            </a:r>
            <a:r>
              <a:rPr lang="pt-BR" b="1" u="sng" dirty="0"/>
              <a:t>década de 1830</a:t>
            </a:r>
            <a:r>
              <a:rPr lang="pt-BR" b="1" dirty="0"/>
              <a:t>, a Revolução Industrial atraiu um grande número de trabalhadores pobres para Paris, onde viviam em condições miseráveis ​​no coração da cidade - os bairros densamente povoados ao redor da Catedral de </a:t>
            </a:r>
            <a:r>
              <a:rPr lang="pt-BR" b="1" dirty="0" err="1"/>
              <a:t>Notre-Dame</a:t>
            </a:r>
            <a:r>
              <a:rPr lang="pt-BR" b="1" dirty="0"/>
              <a:t>, o Palácio das </a:t>
            </a:r>
            <a:r>
              <a:rPr lang="pt-BR" b="1" dirty="0" err="1"/>
              <a:t>Tulherias</a:t>
            </a:r>
            <a:r>
              <a:rPr lang="pt-BR" b="1" dirty="0"/>
              <a:t> e o antigo local da Bastilha 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86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17</a:t>
            </a:fld>
            <a:endParaRPr lang="pt-BR"/>
          </a:p>
        </p:txBody>
      </p:sp>
      <p:pic>
        <p:nvPicPr>
          <p:cNvPr id="6" name="Espaço Reservado para Conteúdo 5" descr="Paris Insólita e Bucólica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0" y="836712"/>
            <a:ext cx="2827784" cy="23284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/>
          <p:cNvSpPr/>
          <p:nvPr/>
        </p:nvSpPr>
        <p:spPr>
          <a:xfrm>
            <a:off x="3016464" y="980728"/>
            <a:ext cx="59046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Essas favelas se tornaram criadouros de cólera, uma infecção bacteriana que foi disseminada por falta de saneamento.</a:t>
            </a:r>
            <a:r>
              <a:rPr lang="pt-BR" sz="2400" dirty="0"/>
              <a:t> </a:t>
            </a:r>
            <a:r>
              <a:rPr lang="pt-BR" sz="2400" b="1" dirty="0"/>
              <a:t>Visto que, então como agora, muitos residentes ricos fugiram da cidade ao primeiro sinal da epidemia, a doença parecia atingir os pobres</a:t>
            </a:r>
            <a:r>
              <a:rPr lang="pt-BR" sz="2400" b="1" dirty="0" smtClean="0"/>
              <a:t>.</a:t>
            </a:r>
            <a:endParaRPr lang="pt-BR" sz="2400" dirty="0"/>
          </a:p>
        </p:txBody>
      </p:sp>
      <p:sp>
        <p:nvSpPr>
          <p:cNvPr id="8" name="Retângulo 7"/>
          <p:cNvSpPr/>
          <p:nvPr/>
        </p:nvSpPr>
        <p:spPr>
          <a:xfrm>
            <a:off x="323528" y="4221088"/>
            <a:ext cx="859759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/>
              <a:t>Logo as tensões das classes atingiram, literalmente, um nível febril. Os ricos culpavam os pobres por espalharem a doença, enquanto os pobres pensavam que os ricos estavam tentando envenená-los. Nesse clima de medo e animosidade, os sofredores parisienses dirigiram sua raiva ao governo.</a:t>
            </a:r>
          </a:p>
          <a:p>
            <a:r>
              <a:rPr lang="pt-BR" dirty="0" smtClean="0"/>
              <a:t>/Retirado de https://time.com/5837393/paris-cholera-lessons/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87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891680"/>
          </a:xfrm>
        </p:spPr>
        <p:txBody>
          <a:bodyPr>
            <a:normAutofit/>
          </a:bodyPr>
          <a:lstStyle/>
          <a:p>
            <a:r>
              <a:rPr lang="pt-BR" u="sng" dirty="0">
                <a:effectLst/>
              </a:rPr>
              <a:t> </a:t>
            </a:r>
            <a:r>
              <a:rPr lang="pt-BR" b="1" u="sng" dirty="0">
                <a:effectLst/>
              </a:rPr>
              <a:t>“O esgoto é a consciência da cidade.”</a:t>
            </a:r>
            <a:r>
              <a:rPr lang="pt-BR" dirty="0">
                <a:effectLst/>
              </a:rPr>
              <a:t> </a:t>
            </a:r>
            <a:r>
              <a:rPr lang="pt-BR" b="1" dirty="0">
                <a:effectLst/>
              </a:rPr>
              <a:t>Assim, Victor Hugo</a:t>
            </a:r>
            <a:r>
              <a:rPr lang="pt-BR" dirty="0">
                <a:effectLst/>
              </a:rPr>
              <a:t> escreveu em “</a:t>
            </a:r>
            <a:r>
              <a:rPr lang="pt-BR" dirty="0" err="1">
                <a:effectLst/>
              </a:rPr>
              <a:t>Les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Misérables</a:t>
            </a:r>
            <a:r>
              <a:rPr lang="pt-BR" dirty="0" smtClean="0">
                <a:effectLst/>
              </a:rPr>
              <a:t>”: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2852936"/>
            <a:ext cx="8686800" cy="3744416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No </a:t>
            </a:r>
            <a:r>
              <a:rPr lang="pt-BR" dirty="0" err="1"/>
              <a:t>Quatre-Vingt-Treize</a:t>
            </a:r>
            <a:r>
              <a:rPr lang="pt-BR" dirty="0"/>
              <a:t> de Hugo, que tratou da grande Revolução Francesa</a:t>
            </a:r>
            <a:r>
              <a:rPr lang="pt-BR" u="sng" dirty="0"/>
              <a:t>, o herói moribundo </a:t>
            </a:r>
            <a:r>
              <a:rPr lang="pt-BR" u="sng" dirty="0" err="1"/>
              <a:t>Gauvain</a:t>
            </a:r>
            <a:r>
              <a:rPr lang="pt-BR" u="sng" dirty="0"/>
              <a:t> usa algumas de suas últimas palavras para refletir sobre a irresponsabilidade de descartar dejetos </a:t>
            </a:r>
            <a:r>
              <a:rPr lang="pt-BR" u="sng" dirty="0" smtClean="0"/>
              <a:t>humanos; </a:t>
            </a:r>
          </a:p>
          <a:p>
            <a:r>
              <a:rPr lang="pt-BR" u="sng" dirty="0" smtClean="0"/>
              <a:t>e </a:t>
            </a:r>
            <a:r>
              <a:rPr lang="pt-BR" u="sng" dirty="0"/>
              <a:t>a grande melhoria da liberdade e do alimento para todos que seriam obtidos se apenas esses resíduos </a:t>
            </a:r>
            <a:r>
              <a:rPr lang="pt-BR" u="sng" dirty="0" smtClean="0"/>
              <a:t>fossem </a:t>
            </a:r>
            <a:r>
              <a:rPr lang="pt-BR" u="sng" dirty="0"/>
              <a:t>usados ​​de forma responsável como fertilizante.</a:t>
            </a:r>
            <a:r>
              <a:rPr lang="pt-BR" dirty="0"/>
              <a:t> 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49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effectLst/>
              </a:rPr>
              <a:t>SONHAR </a:t>
            </a:r>
            <a:r>
              <a:rPr lang="pt-BR" dirty="0">
                <a:effectLst/>
              </a:rPr>
              <a:t>E CRIAR </a:t>
            </a:r>
            <a:r>
              <a:rPr lang="pt-BR" dirty="0" smtClean="0">
                <a:effectLst/>
              </a:rPr>
              <a:t>...</a:t>
            </a:r>
            <a:r>
              <a:rPr lang="pt-BR" dirty="0">
                <a:effectLst/>
              </a:rPr>
              <a:t>		</a:t>
            </a:r>
            <a:br>
              <a:rPr lang="pt-BR" dirty="0">
                <a:effectLst/>
              </a:rPr>
            </a:br>
            <a:r>
              <a:rPr lang="pt-PT" b="1" dirty="0" smtClean="0">
                <a:effectLst/>
              </a:rPr>
              <a:t>POr </a:t>
            </a:r>
            <a:r>
              <a:rPr lang="pt-PT" b="1" dirty="0">
                <a:effectLst/>
              </a:rPr>
              <a:t>onde andam os nossos sonhos?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19</a:t>
            </a:fld>
            <a:endParaRPr lang="pt-BR"/>
          </a:p>
        </p:txBody>
      </p:sp>
      <p:pic>
        <p:nvPicPr>
          <p:cNvPr id="6" name="Espaço Reservado para Conteúdo 5" descr="Quinta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95748" y="1213164"/>
            <a:ext cx="2522913" cy="335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Program Files (x86)\Microsoft Office\MEDIA\CAGCAT10\j0301076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50" y="2204864"/>
            <a:ext cx="417646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4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effectLst/>
              </a:rPr>
              <a:t>Pensamento conclusivo: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8686800" cy="5256584"/>
          </a:xfrm>
        </p:spPr>
        <p:txBody>
          <a:bodyPr>
            <a:noAutofit/>
          </a:bodyPr>
          <a:lstStyle/>
          <a:p>
            <a:r>
              <a:rPr lang="pt-BR" sz="2000" b="1" dirty="0"/>
              <a:t>“Podemos produzir não para acumular riqueza, mas para ter o suficiente e decente para todos, em harmonia com os ciclos da natureza e com o sentido de solidariedade para com as gerações presentes e futuras</a:t>
            </a:r>
            <a:r>
              <a:rPr lang="pt-BR" sz="2000" b="1" dirty="0" smtClean="0"/>
              <a:t>”.</a:t>
            </a:r>
          </a:p>
          <a:p>
            <a:pPr algn="r"/>
            <a:r>
              <a:rPr lang="pt-BR" sz="2000" i="1" dirty="0"/>
              <a:t>Leonardo </a:t>
            </a:r>
            <a:r>
              <a:rPr lang="pt-BR" sz="2000" i="1" dirty="0" smtClean="0"/>
              <a:t>Boff	</a:t>
            </a:r>
            <a:endParaRPr lang="pt-BR" sz="2000" dirty="0" smtClean="0"/>
          </a:p>
          <a:p>
            <a:pPr marL="0" indent="0">
              <a:buNone/>
            </a:pPr>
            <a:r>
              <a:rPr lang="pt-BR" sz="2000" b="1" dirty="0" smtClean="0"/>
              <a:t>“</a:t>
            </a:r>
            <a:r>
              <a:rPr lang="pt-BR" sz="2000" b="1" dirty="0"/>
              <a:t>Não podemos ficar parados e assistir! Com o olhar fixo em Jesus (cf. </a:t>
            </a:r>
            <a:r>
              <a:rPr lang="pt-BR" sz="2000" b="1" dirty="0" err="1"/>
              <a:t>Hb</a:t>
            </a:r>
            <a:r>
              <a:rPr lang="pt-BR" sz="2000" b="1" dirty="0"/>
              <a:t> 12, 2) e com a certeza de que o seu amor opera através da comunidade dos seus discípulos, devemos todos agir juntos, na esperança de gerar algo diferente e melhor. A esperança cristã, enraizada em Deus, é a nossa âncora</a:t>
            </a:r>
            <a:r>
              <a:rPr lang="pt-BR" sz="2000" b="1" dirty="0" smtClean="0"/>
              <a:t>”.</a:t>
            </a:r>
          </a:p>
          <a:p>
            <a:pPr algn="r"/>
            <a:r>
              <a:rPr lang="pt-BR" sz="2000" i="1" dirty="0" smtClean="0"/>
              <a:t>Papa </a:t>
            </a:r>
            <a:r>
              <a:rPr lang="pt-BR" sz="2000" i="1" dirty="0"/>
              <a:t>Francisco		</a:t>
            </a:r>
            <a:endParaRPr lang="pt-BR" sz="2000" dirty="0"/>
          </a:p>
          <a:p>
            <a:pPr marL="0" indent="0">
              <a:buNone/>
            </a:pPr>
            <a:r>
              <a:rPr lang="pt-BR" sz="2000" i="1" dirty="0"/>
              <a:t> </a:t>
            </a:r>
            <a:r>
              <a:rPr lang="pt-BR" sz="2000" b="1" dirty="0" smtClean="0"/>
              <a:t>“</a:t>
            </a:r>
            <a:r>
              <a:rPr lang="pt-BR" sz="2000" b="1" dirty="0"/>
              <a:t>Para obter uma boa colheita, é preciso semear no outono, deixar passar o inverno com seus frios, atravessar a primavera e ceifar pelo fim do verão”</a:t>
            </a:r>
            <a:r>
              <a:rPr lang="pt-BR" sz="2000" dirty="0"/>
              <a:t>.</a:t>
            </a:r>
          </a:p>
          <a:p>
            <a:r>
              <a:rPr lang="pt-BR" sz="2000" dirty="0"/>
              <a:t>				</a:t>
            </a:r>
            <a:r>
              <a:rPr lang="pt-BR" sz="2000" i="1" dirty="0"/>
              <a:t>Pe. Jean </a:t>
            </a:r>
            <a:r>
              <a:rPr lang="pt-BR" sz="2000" i="1" dirty="0" err="1" smtClean="0"/>
              <a:t>Gailhac</a:t>
            </a:r>
            <a:r>
              <a:rPr lang="pt-BR" sz="2000" i="1" dirty="0" smtClean="0"/>
              <a:t> </a:t>
            </a:r>
            <a:r>
              <a:rPr lang="pt-BR" sz="1200" i="1" dirty="0" smtClean="0"/>
              <a:t>(GS/23/VIII/80/A. </a:t>
            </a:r>
            <a:r>
              <a:rPr lang="pt-BR" sz="1200" i="1" smtClean="0"/>
              <a:t>VolI,p.173)</a:t>
            </a:r>
            <a:r>
              <a:rPr lang="pt-BR" sz="2000" i="1" dirty="0"/>
              <a:t>	</a:t>
            </a:r>
            <a:endParaRPr lang="pt-BR" sz="20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8CEBC-3BFC-48C3-BC91-E15540D910D2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78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Viagem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203</TotalTime>
  <Words>1199</Words>
  <Application>Microsoft Office PowerPoint</Application>
  <PresentationFormat>Apresentação na tela (4:3)</PresentationFormat>
  <Paragraphs>104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Viagem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1. UMA CAMINHADA NA FÉ E NO TEMPO-  VOL. I- Cap.1- Jean Gailhac   </vt:lpstr>
      <vt:lpstr>Apresentação do PowerPoint</vt:lpstr>
      <vt:lpstr>Apresentação do PowerPoint</vt:lpstr>
      <vt:lpstr>III- PARA ALÉM DE NÓS, RSCM... </vt:lpstr>
      <vt:lpstr>Apresentação do PowerPoint</vt:lpstr>
      <vt:lpstr>Apresentação do PowerPoint</vt:lpstr>
      <vt:lpstr> “O esgoto é a consciência da cidade.” Assim, Victor Hugo escreveu em “Les Misérables”:</vt:lpstr>
      <vt:lpstr>SONHAR E CRIAR ...   POr onde andam os nossos sonhos?</vt:lpstr>
      <vt:lpstr>Pensamento conclusivo: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Irmã Rosinha</dc:creator>
  <cp:lastModifiedBy>Irmã Rosinha</cp:lastModifiedBy>
  <cp:revision>39</cp:revision>
  <dcterms:created xsi:type="dcterms:W3CDTF">2020-10-08T11:43:46Z</dcterms:created>
  <dcterms:modified xsi:type="dcterms:W3CDTF">2020-11-29T10:23:38Z</dcterms:modified>
</cp:coreProperties>
</file>